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23"/>
  </p:notesMasterIdLst>
  <p:handoutMasterIdLst>
    <p:handoutMasterId r:id="rId24"/>
  </p:handoutMasterIdLst>
  <p:sldIdLst>
    <p:sldId id="265" r:id="rId2"/>
    <p:sldId id="324" r:id="rId3"/>
    <p:sldId id="328" r:id="rId4"/>
    <p:sldId id="329" r:id="rId5"/>
    <p:sldId id="325" r:id="rId6"/>
    <p:sldId id="322" r:id="rId7"/>
    <p:sldId id="331" r:id="rId8"/>
    <p:sldId id="330" r:id="rId9"/>
    <p:sldId id="332" r:id="rId10"/>
    <p:sldId id="326" r:id="rId11"/>
    <p:sldId id="284" r:id="rId12"/>
    <p:sldId id="316" r:id="rId13"/>
    <p:sldId id="336" r:id="rId14"/>
    <p:sldId id="337" r:id="rId15"/>
    <p:sldId id="333" r:id="rId16"/>
    <p:sldId id="338" r:id="rId17"/>
    <p:sldId id="315" r:id="rId18"/>
    <p:sldId id="334" r:id="rId19"/>
    <p:sldId id="335" r:id="rId20"/>
    <p:sldId id="317" r:id="rId21"/>
    <p:sldId id="263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74DCB0E-3C3A-46D1-9EB0-51DE133786B4}">
          <p14:sldIdLst>
            <p14:sldId id="265"/>
            <p14:sldId id="324"/>
            <p14:sldId id="328"/>
            <p14:sldId id="329"/>
            <p14:sldId id="325"/>
            <p14:sldId id="322"/>
            <p14:sldId id="331"/>
            <p14:sldId id="330"/>
            <p14:sldId id="332"/>
            <p14:sldId id="326"/>
            <p14:sldId id="284"/>
            <p14:sldId id="316"/>
            <p14:sldId id="336"/>
            <p14:sldId id="337"/>
            <p14:sldId id="333"/>
            <p14:sldId id="338"/>
            <p14:sldId id="315"/>
            <p14:sldId id="334"/>
            <p14:sldId id="335"/>
            <p14:sldId id="317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07" d="100"/>
          <a:sy n="107" d="100"/>
        </p:scale>
        <p:origin x="778" y="72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3/16/2025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81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1456" y="2085976"/>
            <a:ext cx="8701088" cy="1411444"/>
          </a:xfrm>
        </p:spPr>
        <p:txBody>
          <a:bodyPr>
            <a:noAutofit/>
          </a:bodyPr>
          <a:lstStyle/>
          <a:p>
            <a:pPr algn="ctr" rtl="0">
              <a:spcBef>
                <a:spcPts val="1200"/>
              </a:spcBef>
              <a:spcAft>
                <a:spcPts val="1200"/>
              </a:spcAft>
            </a:pPr>
            <a:r>
              <a:rPr lang="ru-RU" dirty="0">
                <a:solidFill>
                  <a:schemeClr val="bg1"/>
                </a:solidFill>
              </a:rPr>
              <a:t>Лабораторная работа №3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2800" b="1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Golos Text DemiBold" panose="020B0703020202020204"/>
              </a:rPr>
              <a:t>Анализ и верификация имитационной модели. Обработка результатов моделирования. 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1F6669-0476-4D90-8F71-335A3CF143CA}"/>
              </a:ext>
            </a:extLst>
          </p:cNvPr>
          <p:cNvSpPr txBox="1"/>
          <p:nvPr/>
        </p:nvSpPr>
        <p:spPr>
          <a:xfrm>
            <a:off x="5722144" y="3958113"/>
            <a:ext cx="32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  <a:latin typeface="Golos Text DemiBold" panose="020B0703020202020204"/>
              </a:rPr>
              <a:t>Выполнила студентка группы М3311 Авсюкевич Анастасия</a:t>
            </a:r>
          </a:p>
          <a:p>
            <a:pPr algn="r"/>
            <a:endParaRPr lang="ru-RU" dirty="0">
              <a:solidFill>
                <a:schemeClr val="accent2">
                  <a:lumMod val="20000"/>
                  <a:lumOff val="80000"/>
                </a:schemeClr>
              </a:solidFill>
              <a:latin typeface="Golos Text DemiBold" panose="020B07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CBF3270-D8F9-4E82-B377-F3B23789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Специфические проверки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DDC5D087-3ED2-4CD1-8706-34B83AB61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04788"/>
            <a:ext cx="8115300" cy="1574118"/>
          </a:xfrm>
        </p:spPr>
        <p:txBody>
          <a:bodyPr>
            <a:normAutofit lnSpcReduction="10000"/>
          </a:bodyPr>
          <a:lstStyle/>
          <a:p>
            <a:r>
              <a:rPr lang="ru-RU" sz="1500" b="1" dirty="0"/>
              <a:t>Время ожидания: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b="1" dirty="0"/>
              <a:t>Цель</a:t>
            </a:r>
            <a:r>
              <a:rPr lang="ru-RU" sz="1200" dirty="0"/>
              <a:t>: Убедиться, что время ожидания клиентов корректно вычисляется и не превышает максимальное время ожидания, заданное для клиента.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b="1" dirty="0"/>
              <a:t>Действия</a:t>
            </a:r>
            <a:r>
              <a:rPr lang="ru-RU" sz="1200" dirty="0"/>
              <a:t>:</a:t>
            </a:r>
            <a:endParaRPr lang="en-US" sz="1200" dirty="0"/>
          </a:p>
          <a:p>
            <a:r>
              <a:rPr lang="ru-RU" sz="1200" dirty="0"/>
              <a:t>Проверить, что клиенты, время ожидания которых превышает максимальное, уходят из системы.</a:t>
            </a:r>
          </a:p>
          <a:p>
            <a:r>
              <a:rPr lang="ru-RU" sz="1200" dirty="0"/>
              <a:t>Запустить тесты на нескольких клиентах с разными максимальными временами ожидания.</a:t>
            </a:r>
            <a:br>
              <a:rPr lang="ru-RU" dirty="0"/>
            </a:br>
            <a:endParaRPr lang="en-US" dirty="0"/>
          </a:p>
          <a:p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dirty="0"/>
          </a:p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AE7EAF-9A89-45BB-BCDD-C05A145A0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470475"/>
            <a:ext cx="3374020" cy="1232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CBAEEF-BD54-4719-9C76-C6FB4B16F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26" y="2832141"/>
            <a:ext cx="3605513" cy="13270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844BD63-34F1-4112-97D3-057089DC8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962" y="2832141"/>
            <a:ext cx="3590057" cy="145628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6408BF1-8EEC-476E-9735-3A10B24F0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385" y="2461091"/>
            <a:ext cx="3268020" cy="16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16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Проверка производительности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11944"/>
            <a:ext cx="8143875" cy="1738426"/>
          </a:xfrm>
        </p:spPr>
        <p:txBody>
          <a:bodyPr>
            <a:normAutofit/>
          </a:bodyPr>
          <a:lstStyle/>
          <a:p>
            <a:r>
              <a:rPr lang="ru-RU" sz="1600" b="1" dirty="0"/>
              <a:t>Прогон с максимальной нагрузкой (1,000,000 клиентов)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b="1" dirty="0"/>
              <a:t>Цель</a:t>
            </a:r>
            <a:r>
              <a:rPr lang="ru-RU" sz="1200" dirty="0"/>
              <a:t>: Проверить производительность модели при экстремально высоких нагрузках.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b="1" dirty="0"/>
              <a:t>Действия</a:t>
            </a:r>
            <a:r>
              <a:rPr lang="ru-RU" sz="1200" dirty="0"/>
              <a:t>:</a:t>
            </a:r>
            <a:endParaRPr lang="en-US" sz="1200" dirty="0"/>
          </a:p>
          <a:p>
            <a:r>
              <a:rPr lang="ru-RU" sz="1200" dirty="0"/>
              <a:t>Измерить время работы программы, убедиться, что программа завершает выполнение и не вызывает утечек памяти или бесконечных циклов.</a:t>
            </a:r>
          </a:p>
          <a:p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847D19-AF49-4467-B7BA-C0669D5F6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6" y="2493098"/>
            <a:ext cx="2956572" cy="72873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B363EB8-C200-4355-933B-ED1C52B9E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84" y="3577767"/>
            <a:ext cx="4058216" cy="38105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85A71E-3347-421C-8585-94D569D10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406" y="2493098"/>
            <a:ext cx="2948535" cy="20931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6490FD-91C9-4C01-9C16-68FC799A8F8C}"/>
              </a:ext>
            </a:extLst>
          </p:cNvPr>
          <p:cNvSpPr txBox="1"/>
          <p:nvPr/>
        </p:nvSpPr>
        <p:spPr>
          <a:xfrm>
            <a:off x="449773" y="4155330"/>
            <a:ext cx="41862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Golos Text" panose="020B0503020202020204"/>
              </a:rPr>
              <a:t>Программа закончила свое выполнение, бесконечных циклов и утечки памяти не выявлено</a:t>
            </a:r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9" y="220154"/>
            <a:ext cx="6824382" cy="527284"/>
          </a:xfrm>
        </p:spPr>
        <p:txBody>
          <a:bodyPr>
            <a:normAutofit/>
          </a:bodyPr>
          <a:lstStyle/>
          <a:p>
            <a:r>
              <a:rPr lang="ru-RU" sz="2400" b="1" i="0" u="none" strike="noStrike" dirty="0">
                <a:solidFill>
                  <a:srgbClr val="000000"/>
                </a:solidFill>
                <a:effectLst/>
                <a:latin typeface="Golos Text DemiBold" panose="020B0703020202020204"/>
              </a:rPr>
              <a:t>Статистическая обработка результатов</a:t>
            </a:r>
            <a:endParaRPr lang="ru-RU" sz="2400" dirty="0">
              <a:latin typeface="Golos Text DemiBold" panose="020B0703020202020204"/>
            </a:endParaRP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C502B427-929B-4587-BACD-8958DD3C75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208255" y="833719"/>
            <a:ext cx="8389257" cy="3735038"/>
          </a:xfrm>
        </p:spPr>
        <p:txBody>
          <a:bodyPr>
            <a:normAutofit/>
          </a:bodyPr>
          <a:lstStyle/>
          <a:p>
            <a:pPr marL="457200" rtl="0" fontAlgn="base">
              <a:spcBef>
                <a:spcPts val="120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Golos Text" panose="020B0503020202020204"/>
              </a:rPr>
              <a:t>1) 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Golos Text" panose="020B0503020202020204"/>
              </a:rPr>
              <a:t>Проведена серия экспериментов с разными входными параметрами и собраны данные по выходным параметрам (в моем случае ключевой – среднее время ожидани</a:t>
            </a:r>
            <a:r>
              <a:rPr lang="ru-RU" sz="1400" dirty="0">
                <a:solidFill>
                  <a:srgbClr val="000000"/>
                </a:solidFill>
                <a:latin typeface="Golos Text" panose="020B0503020202020204"/>
              </a:rPr>
              <a:t>я клиентов)</a:t>
            </a:r>
            <a:endParaRPr lang="ru-RU" sz="1400" b="0" i="0" u="none" strike="noStrike" dirty="0">
              <a:solidFill>
                <a:srgbClr val="000000"/>
              </a:solidFill>
              <a:effectLst/>
              <a:latin typeface="Golos Text" panose="020B0503020202020204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endParaRPr lang="ru-RU" sz="1400" b="0" i="0" u="none" strike="noStrike" dirty="0">
              <a:solidFill>
                <a:srgbClr val="000000"/>
              </a:solidFill>
              <a:effectLst/>
              <a:latin typeface="Golos Text" panose="020B0503020202020204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endParaRPr lang="ru-RU" sz="1400" dirty="0">
              <a:solidFill>
                <a:srgbClr val="000000"/>
              </a:solidFill>
              <a:latin typeface="Golos Text" panose="020B0503020202020204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endParaRPr lang="en-US" sz="1400" b="0" i="0" u="none" strike="noStrike" dirty="0">
              <a:solidFill>
                <a:srgbClr val="000000"/>
              </a:solidFill>
              <a:effectLst/>
              <a:latin typeface="Golos Text" panose="020B0503020202020204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r>
              <a:rPr lang="ru-RU" sz="1400" dirty="0">
                <a:solidFill>
                  <a:srgbClr val="000000"/>
                </a:solidFill>
                <a:latin typeface="Golos Text" panose="020B0503020202020204"/>
              </a:rPr>
              <a:t>2</a:t>
            </a:r>
            <a:r>
              <a:rPr lang="en-US" sz="1400" dirty="0">
                <a:solidFill>
                  <a:srgbClr val="000000"/>
                </a:solidFill>
                <a:latin typeface="Golos Text" panose="020B0503020202020204"/>
              </a:rPr>
              <a:t>)</a:t>
            </a:r>
            <a:r>
              <a:rPr lang="ru-RU" sz="1400" dirty="0">
                <a:solidFill>
                  <a:srgbClr val="000000"/>
                </a:solidFill>
                <a:latin typeface="Golos Text" panose="020B0503020202020204"/>
              </a:rPr>
              <a:t> Для р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Golos Text" panose="020B0503020202020204"/>
              </a:rPr>
              <a:t>асчета основных статистические характеристики использовала библиотеку </a:t>
            </a:r>
            <a:endParaRPr lang="ru-RU" sz="1400" dirty="0">
              <a:solidFill>
                <a:srgbClr val="000000"/>
              </a:solidFill>
              <a:latin typeface="Golos Text" panose="020B0503020202020204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Golos Text" panose="020B0503020202020204"/>
              </a:rPr>
              <a:t>Были посчитаны: </a:t>
            </a:r>
            <a:r>
              <a:rPr lang="ru-RU" sz="1400" dirty="0">
                <a:solidFill>
                  <a:srgbClr val="000000"/>
                </a:solidFill>
                <a:latin typeface="Golos Text" panose="020B0503020202020204"/>
              </a:rPr>
              <a:t>с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Golos Text" panose="020B0503020202020204"/>
              </a:rPr>
              <a:t>реднее значение, дисперсия, стандартное отклонение, </a:t>
            </a:r>
            <a:r>
              <a:rPr lang="ru-RU" sz="1400" dirty="0"/>
              <a:t>доверительный интервал для среднего времени ожидания (с уровнем доверия 95%).</a:t>
            </a:r>
            <a:r>
              <a:rPr lang="ru-RU" sz="1400" b="0" i="0" u="none" strike="noStrike" dirty="0">
                <a:solidFill>
                  <a:srgbClr val="000000"/>
                </a:solidFill>
                <a:effectLst/>
                <a:latin typeface="Golos Text" panose="020B0503020202020204"/>
              </a:rPr>
              <a:t> </a:t>
            </a: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endParaRPr lang="ru-RU" sz="1400" dirty="0">
              <a:solidFill>
                <a:srgbClr val="000000"/>
              </a:solidFill>
              <a:latin typeface="Golos Text" panose="020B0503020202020204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endParaRPr lang="ru-RU" sz="1400" b="0" i="0" u="none" strike="noStrike" dirty="0">
              <a:solidFill>
                <a:srgbClr val="000000"/>
              </a:solidFill>
              <a:effectLst/>
              <a:latin typeface="Golos Text" panose="020B0503020202020204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endParaRPr lang="ru-RU" sz="1400" dirty="0">
              <a:solidFill>
                <a:srgbClr val="000000"/>
              </a:solidFill>
              <a:latin typeface="Golos Text" panose="020B0503020202020204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Golos Text" panose="020B0503020202020204"/>
              </a:rPr>
              <a:t>3) </a:t>
            </a:r>
            <a:r>
              <a:rPr lang="ru-RU" sz="1400" dirty="0">
                <a:solidFill>
                  <a:srgbClr val="000000"/>
                </a:solidFill>
                <a:latin typeface="Golos Text" panose="020B0503020202020204"/>
              </a:rPr>
              <a:t>Результаты:</a:t>
            </a:r>
            <a:endParaRPr lang="ru-RU" sz="1400" b="0" i="0" u="none" strike="noStrike" dirty="0">
              <a:solidFill>
                <a:srgbClr val="000000"/>
              </a:solidFill>
              <a:effectLst/>
              <a:latin typeface="Golos Text" panose="020B0503020202020204"/>
            </a:endParaRPr>
          </a:p>
          <a:p>
            <a:endParaRPr lang="ru-RU" sz="1400" dirty="0">
              <a:latin typeface="Golos Text" panose="020B0503020202020204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D30F2F-BB01-459E-A669-119FEF361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376" y="1976458"/>
            <a:ext cx="1586950" cy="15926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FD8A1D-73CF-47CD-B3D0-B736989BC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476" y="2728424"/>
            <a:ext cx="4333439" cy="62381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A953B62-83FB-4C5C-BC2A-07D02B38E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319" y="1194358"/>
            <a:ext cx="1890596" cy="60953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821524C-46FF-4121-8AE3-7297B67B3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624" y="2900363"/>
            <a:ext cx="2869376" cy="199976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A9EAF8E-006E-45A4-BD86-E18772A89D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791337"/>
            <a:ext cx="4333440" cy="62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83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B30034-DC6F-44B4-8487-D8652A29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Интерпретация результатов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536398-345C-4067-B55E-9E7C35DEBF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01727"/>
            <a:ext cx="7972424" cy="344714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Среднее время ожидания </a:t>
            </a:r>
            <a:r>
              <a:rPr lang="en-US" sz="1200" dirty="0"/>
              <a:t>~12 </a:t>
            </a:r>
            <a:r>
              <a:rPr lang="ru-RU" sz="1200" dirty="0"/>
              <a:t>минут, что похоже на правду, но не является оптимальным. Вероятно всего это связано с большим кол-м клиентов и нехватке персонала при этом.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Высокая дисперсия (58.51) указывает на то, что в некоторых случаях клиенты могут ждать намного дольше, чем в других. Время ожидания имеет большую вариативность. Это может свидетельствовать о том, что процесс обслуживания неравномерно распределен и есть проблемы с перегрузкой или неэффективным управлением процессами, что в целом «естественно» для работа ресторана.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В данном случае стандартное отклонение говорит о том, что в некоторых случаях клиенты могут ожидать в пределах ±7.65 минут от среднего значения. Стандартное отклонение относительно высокое. Это подтверждает факт, что в системе есть моменты перегрузки, когда некоторые клиенты обслуживаются значительно быстрее или медленнее других.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dirty="0"/>
              <a:t>В данном случае интервал между 11.81 и 11.86 минутами достаточно узкий, это означает, что среднее значение времени ожидания для всех симуляций достаточно стабильное. Это говорит о том, что процесс обслуживания, несмотря на вариативность по отдельным клиентам, остается достаточно стабильным в целом.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4566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9B41D5-0C23-48ED-8B60-4E6DBF673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Интерпретация результатов, 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8B34F4-8025-456D-AFF9-02B5199948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8656" y="1561986"/>
            <a:ext cx="7467600" cy="3447143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Не оптимальное среднее время ожидания, а также значительная дисперсия и стандартное отклонение, могут указывать на проблемы с балансом между количеством клиентов и ресурсами (официантами и поварами).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Есть необходимость оптимизации процесса обслуживания: вероятно стоит пересмотреть организацию рабочего процесса, увеличить количество сотрудников в пиковые часы или улучшить алгоритм распределения задач, чтобы сократить время ожидания клиентов и сделать его более предсказуемым.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При этом прослеживается устойчивость системы: несмотря на высокую дисперсию и стандартное отклонение, модель стабильно показывает среднее время ожидания в пределах 11.8 минут. Это свидетельствует о том, что, несмотря на колебания, система остается относительно предсказуемой.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/>
              <a:t>Результаты показывают, что в модели есть некоторые проблемы с управлением временем ожидания клиентов и распределением ресурсов, что требует дополнительной настройки и оптимизации.</a:t>
            </a:r>
          </a:p>
        </p:txBody>
      </p:sp>
    </p:spTree>
    <p:extLst>
      <p:ext uri="{BB962C8B-B14F-4D97-AF65-F5344CB8AC3E}">
        <p14:creationId xmlns:p14="http://schemas.microsoft.com/office/powerpoint/2010/main" val="87044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B585A4-A298-49DE-8486-388003A22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i="0" u="none" strike="noStrike" dirty="0">
                <a:solidFill>
                  <a:srgbClr val="000000"/>
                </a:solidFill>
                <a:effectLst/>
                <a:latin typeface="Golos Text DemiBold" panose="020B0703020202020204"/>
              </a:rPr>
              <a:t>Анализ чувствительности модели</a:t>
            </a:r>
            <a:endParaRPr lang="ru-RU" sz="2800" dirty="0">
              <a:latin typeface="Golos Text DemiBold" panose="020B0703020202020204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2A8393-5D71-41B7-A144-A5374E3FCA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23458"/>
            <a:ext cx="7859210" cy="1774325"/>
          </a:xfrm>
        </p:spPr>
        <p:txBody>
          <a:bodyPr>
            <a:noAutofit/>
          </a:bodyPr>
          <a:lstStyle/>
          <a:p>
            <a:pPr marL="457200" rtl="0" fontAlgn="base">
              <a:spcBef>
                <a:spcPts val="1200"/>
              </a:spcBef>
              <a:spcAft>
                <a:spcPts val="0"/>
              </a:spcAft>
            </a:pPr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Golos Text" panose="020B0503020202020204"/>
              </a:rPr>
              <a:t>Определение параметров, которые оказывают наибольшее влияние на выходные данные.</a:t>
            </a: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Golos Text" panose="020B0503020202020204"/>
            </a:endParaRP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Golos Text" panose="020B0503020202020204"/>
            </a:endParaRP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</a:pPr>
            <a:endParaRPr lang="en-US" sz="1600" dirty="0">
              <a:solidFill>
                <a:srgbClr val="000000"/>
              </a:solidFill>
              <a:latin typeface="Golos Text" panose="020B0503020202020204"/>
            </a:endParaRPr>
          </a:p>
          <a:p>
            <a:pPr marL="457200" rtl="0" fontAlgn="base">
              <a:spcBef>
                <a:spcPts val="1200"/>
              </a:spcBef>
              <a:spcAft>
                <a:spcPts val="0"/>
              </a:spcAft>
            </a:pPr>
            <a:endParaRPr lang="ru-RU" sz="1600" dirty="0">
              <a:latin typeface="Golos Text" panose="020B0503020202020204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8957D20B-34DA-4046-B6E7-1ABC766AF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AD321BE-3588-4BB1-8831-DDF79CC26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890" y="1701602"/>
            <a:ext cx="2648482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1100" dirty="0">
                <a:latin typeface="Golos Text" panose="020B0503020202020204"/>
                <a:cs typeface="Dubai" panose="020B0503030403030204" pitchFamily="34" charset="-78"/>
              </a:rPr>
              <a:t>Количество клиентов (</a:t>
            </a:r>
            <a:r>
              <a:rPr lang="ru-RU" altLang="ru-RU" sz="1100" dirty="0" err="1">
                <a:latin typeface="Golos Text" panose="020B0503020202020204"/>
                <a:cs typeface="Dubai" panose="020B0503030403030204" pitchFamily="34" charset="-78"/>
              </a:rPr>
              <a:t>num_clients</a:t>
            </a:r>
            <a:r>
              <a:rPr lang="ru-RU" altLang="ru-RU" sz="1100" dirty="0">
                <a:latin typeface="Golos Text" panose="020B0503020202020204"/>
                <a:cs typeface="Dubai" panose="020B0503030403030204" pitchFamily="34" charset="-78"/>
              </a:rPr>
              <a:t>)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1100" dirty="0">
                <a:latin typeface="Golos Text" panose="020B0503020202020204"/>
                <a:cs typeface="Dubai" panose="020B0503030403030204" pitchFamily="34" charset="-78"/>
              </a:rPr>
              <a:t>Количество официантов (</a:t>
            </a:r>
            <a:r>
              <a:rPr lang="ru-RU" altLang="ru-RU" sz="1100" dirty="0" err="1">
                <a:latin typeface="Golos Text" panose="020B0503020202020204"/>
                <a:cs typeface="Dubai" panose="020B0503030403030204" pitchFamily="34" charset="-78"/>
              </a:rPr>
              <a:t>num_waiters</a:t>
            </a:r>
            <a:r>
              <a:rPr lang="ru-RU" altLang="ru-RU" sz="1100" dirty="0">
                <a:latin typeface="Golos Text" panose="020B0503020202020204"/>
                <a:cs typeface="Dubai" panose="020B0503030403030204" pitchFamily="34" charset="-78"/>
              </a:rPr>
              <a:t>)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1100" dirty="0">
                <a:latin typeface="Golos Text" panose="020B0503020202020204"/>
                <a:cs typeface="Dubai" panose="020B0503030403030204" pitchFamily="34" charset="-78"/>
              </a:rPr>
              <a:t>Количество поваров (</a:t>
            </a:r>
            <a:r>
              <a:rPr lang="ru-RU" altLang="ru-RU" sz="1100" dirty="0" err="1">
                <a:latin typeface="Golos Text" panose="020B0503020202020204"/>
                <a:cs typeface="Dubai" panose="020B0503030403030204" pitchFamily="34" charset="-78"/>
              </a:rPr>
              <a:t>num_chefs</a:t>
            </a:r>
            <a:r>
              <a:rPr lang="ru-RU" altLang="ru-RU" sz="1100" dirty="0">
                <a:latin typeface="Golos Text" panose="020B0503020202020204"/>
                <a:cs typeface="Dubai" panose="020B0503030403030204" pitchFamily="34" charset="-78"/>
              </a:rPr>
              <a:t>)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A7B174-0589-4BE9-9E2E-487483D89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911" y="1649183"/>
            <a:ext cx="5214937" cy="1657176"/>
          </a:xfrm>
          <a:prstGeom prst="rect">
            <a:avLst/>
          </a:prstGeom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F684CC04-8F0E-4570-9D42-01A8F6FAD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152" y="3253128"/>
            <a:ext cx="398538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" panose="020B0503020202020204"/>
              </a:rPr>
              <a:t>Среднее время ожидания по всем экспериментам: 4.98 минут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FBA3E5-E5D1-4DF3-9C8B-4E89251C4301}"/>
              </a:ext>
            </a:extLst>
          </p:cNvPr>
          <p:cNvSpPr txBox="1"/>
          <p:nvPr/>
        </p:nvSpPr>
        <p:spPr>
          <a:xfrm>
            <a:off x="458144" y="2323224"/>
            <a:ext cx="312801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num_simulations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9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 </a:t>
            </a:r>
            <a:r>
              <a:rPr lang="en-US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</a:t>
            </a:r>
            <a:r>
              <a:rPr lang="ru-RU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Кол-во симуляций для каждого эксп-а</a:t>
            </a:r>
            <a:endParaRPr lang="ru-RU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num_clients_range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[</a:t>
            </a:r>
            <a:r>
              <a:rPr lang="en-US" sz="9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9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9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9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70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9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 </a:t>
            </a:r>
          </a:p>
          <a:p>
            <a:r>
              <a:rPr lang="en-US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num_waiters_range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[</a:t>
            </a:r>
            <a:r>
              <a:rPr lang="en-US" sz="9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9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9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15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 </a:t>
            </a:r>
          </a:p>
          <a:p>
            <a:r>
              <a:rPr lang="en-US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num_chefs_range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[</a:t>
            </a:r>
            <a:r>
              <a:rPr lang="en-US" sz="9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9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900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7</a:t>
            </a:r>
            <a:r>
              <a:rPr lang="en-US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 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1B9E3A-34D7-48E4-89E1-90F65753B9FD}"/>
              </a:ext>
            </a:extLst>
          </p:cNvPr>
          <p:cNvSpPr txBox="1"/>
          <p:nvPr/>
        </p:nvSpPr>
        <p:spPr>
          <a:xfrm>
            <a:off x="579890" y="3635321"/>
            <a:ext cx="77711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latin typeface="Golos Text" panose="020B0503020202020204"/>
              </a:rPr>
              <a:t>По графикам видно, что при увеличении кол-ва клиентов (100) уже стабильно время ожидания клиентов равно и выше определенного среднего, особо нет разбросов, просто в целом время выше, чем было при меньшем кол-ве посетителей. При этом при увеличении кол-ва персонала (официантов), время ожидания ближе к среднему и ниже его, разбросов и «пиков» уже нет, что логично. </a:t>
            </a:r>
          </a:p>
        </p:txBody>
      </p:sp>
    </p:spTree>
    <p:extLst>
      <p:ext uri="{BB962C8B-B14F-4D97-AF65-F5344CB8AC3E}">
        <p14:creationId xmlns:p14="http://schemas.microsoft.com/office/powerpoint/2010/main" val="2314652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DF618-7978-4CB5-8E17-B16D5905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4414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sz="3200" dirty="0">
                <a:solidFill>
                  <a:srgbClr val="000000"/>
                </a:solidFill>
                <a:latin typeface="Golos Text DemiBold" panose="020B0703020202020204"/>
              </a:rPr>
              <a:t>В</a:t>
            </a:r>
            <a:r>
              <a:rPr lang="ru-RU" sz="3200" i="0" u="none" strike="noStrike" dirty="0">
                <a:solidFill>
                  <a:srgbClr val="000000"/>
                </a:solidFill>
                <a:effectLst/>
                <a:latin typeface="Golos Text DemiBold" panose="020B0703020202020204"/>
              </a:rPr>
              <a:t>ыводы о стабильности модели </a:t>
            </a:r>
            <a:br>
              <a:rPr lang="ru-RU" sz="3200" i="0" u="none" strike="noStrike" dirty="0">
                <a:solidFill>
                  <a:srgbClr val="000000"/>
                </a:solidFill>
                <a:effectLst/>
                <a:latin typeface="Golos Text DemiBold" panose="020B0703020202020204"/>
              </a:rPr>
            </a:br>
            <a:endParaRPr lang="ru-RU" dirty="0">
              <a:latin typeface="Golos Text DemiBold" panose="020B0703020202020204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07BC8C-5920-4962-92EA-7058CB83A4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90524"/>
            <a:ext cx="7793831" cy="344714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ru-RU" sz="1200" b="1" dirty="0"/>
              <a:t>Чувствительность к количеству клиентов</a:t>
            </a:r>
            <a:r>
              <a:rPr lang="ru-RU" sz="1200" dirty="0"/>
              <a:t>:</a:t>
            </a:r>
          </a:p>
          <a:p>
            <a:r>
              <a:rPr lang="ru-RU" sz="1200" dirty="0"/>
              <a:t>Модель чувствительна к количеству клиентов. Чем больше клиентов, тем выше нагрузка на систему, что увеличивает время ожидания.</a:t>
            </a:r>
          </a:p>
          <a:p>
            <a:r>
              <a:rPr lang="ru-RU" sz="1200" b="1" dirty="0"/>
              <a:t>2. Чувствительность к количеству официантов и поваров</a:t>
            </a:r>
            <a:r>
              <a:rPr lang="ru-RU" sz="1200" dirty="0"/>
              <a:t>:</a:t>
            </a:r>
          </a:p>
          <a:p>
            <a:r>
              <a:rPr lang="ru-RU" sz="1200" dirty="0"/>
              <a:t>Время ожидания можно существенно снизить увеличением количества официантов и поваров. Это показывает, что модель чувствительна к этим параметрам, и увеличение числа ресурсов может значительно улучшить производительность.</a:t>
            </a:r>
          </a:p>
          <a:p>
            <a:r>
              <a:rPr lang="ru-RU" sz="1200" b="1" dirty="0"/>
              <a:t>3. Применимость модели</a:t>
            </a:r>
            <a:r>
              <a:rPr lang="ru-RU" sz="1200" dirty="0"/>
              <a:t>:</a:t>
            </a:r>
          </a:p>
          <a:p>
            <a:r>
              <a:rPr lang="ru-RU" sz="1200" dirty="0"/>
              <a:t>Модель действительно полезна для планирования ресурсов в ресторане. Знание зависимости времени ожидания от количества клиентов и ресурсов позволяет оптимизировать численность персонала и планировать работу ресторана для минимизации времени ожидания и обслуживания.</a:t>
            </a:r>
          </a:p>
          <a:p>
            <a:r>
              <a:rPr lang="ru-RU" sz="1200" b="1" dirty="0"/>
              <a:t>4. Стабильность</a:t>
            </a:r>
            <a:r>
              <a:rPr lang="ru-RU" sz="1200" dirty="0"/>
              <a:t>:</a:t>
            </a:r>
          </a:p>
          <a:p>
            <a:r>
              <a:rPr lang="ru-RU" sz="1200" dirty="0"/>
              <a:t>Модель стабильно реагирует на изменения входных параметров, что позволяет делать прогнозы о времени ожидания и обслуживании, но важно учитывать высокую чувствительность к изменениям в количестве клиентов.</a:t>
            </a:r>
          </a:p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875123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16" y="189424"/>
            <a:ext cx="6291943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Интерпретация результатов 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9A927D3-D22C-72D3-9160-2A7238153B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5757" y="905996"/>
            <a:ext cx="8171543" cy="3014430"/>
          </a:xfrm>
        </p:spPr>
        <p:txBody>
          <a:bodyPr>
            <a:noAutofit/>
          </a:bodyPr>
          <a:lstStyle/>
          <a:p>
            <a:r>
              <a:rPr lang="ru-RU" sz="1600" dirty="0">
                <a:latin typeface="Golos Text" panose="020B0503020202020204"/>
              </a:rPr>
              <a:t>Насколько модель адекватно описывает реальный процесс?</a:t>
            </a:r>
          </a:p>
          <a:p>
            <a:r>
              <a:rPr lang="ru-RU" sz="1200" dirty="0">
                <a:latin typeface="Golos Text" panose="020B0503020202020204"/>
              </a:rPr>
              <a:t>Для оценки адекватности было проанализировано следующее:</a:t>
            </a:r>
          </a:p>
          <a:p>
            <a:pPr marL="228600" indent="-228600">
              <a:buAutoNum type="arabicParenR"/>
            </a:pPr>
            <a:r>
              <a:rPr lang="ru-RU" sz="1200" dirty="0">
                <a:latin typeface="Golos Text" panose="020B0503020202020204"/>
              </a:rPr>
              <a:t>Сравнение предсказанных и наблюдаемых данных: модель достаточно неплохо предсказывает поведение системы, это говорит о её адекватности. Не большая ошибка между предсказаниями модели и реальными данными указывает на хорошее соответствие.</a:t>
            </a:r>
          </a:p>
          <a:p>
            <a:r>
              <a:rPr lang="ru-RU" sz="1200" dirty="0">
                <a:latin typeface="Golos Text" panose="020B0503020202020204"/>
              </a:rPr>
              <a:t>2) Тестирование на различных сценариях: модель ведет себя стабильно в разных условиях и может предсказывать различные результаты в ответ на изменения входных данных, это также подтверждает её адекватность.</a:t>
            </a:r>
          </a:p>
          <a:p>
            <a:endParaRPr lang="ru-RU" sz="1200" dirty="0">
              <a:latin typeface="Golos Text" panose="020B0503020202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" panose="020B0503020202020204"/>
              </a:rPr>
              <a:t>3) Скорость обслуживания: ожидаемое время предсказывается достаточно точно, соответственно, модель адекватно описывает реальные процессы.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los Text" panose="020B0503020202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ru-RU" altLang="ru-RU" sz="1200" dirty="0">
                <a:latin typeface="Golos Text" panose="020B0503020202020204"/>
              </a:rPr>
              <a:t>4) 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" panose="020B0503020202020204"/>
              </a:rPr>
              <a:t>Распределение нагрузки: м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" panose="020B0503020202020204"/>
              </a:rPr>
              <a:t>одель учитывает пики спроса, касаемые кол-ва клиентов и в зависимости от этого  перераспределяет ресурсы (увеличивает количество сотрудников ресторана в пиковые часы) 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" panose="020B0503020202020204"/>
              </a:rPr>
              <a:t>=&gt;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" panose="020B0503020202020204"/>
              </a:rPr>
              <a:t>модель приближенна к реальной ситуации, но ещ</a:t>
            </a:r>
            <a:r>
              <a:rPr lang="ru-RU" altLang="ru-RU" sz="1200" dirty="0">
                <a:latin typeface="Golos Text" panose="020B0503020202020204"/>
              </a:rPr>
              <a:t>е есть что улучшить (было озвучено ранее). Например, в качестве входных параметров для еще более точной оценки можно использовать: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los Text" panose="020B0503020202020204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sz="1200" dirty="0">
              <a:latin typeface="Golos Text" panose="020B0503020202020204"/>
            </a:endParaRPr>
          </a:p>
          <a:p>
            <a:endParaRPr lang="ru-RU" sz="1200" dirty="0">
              <a:latin typeface="Golos Text" panose="020B0503020202020204"/>
            </a:endParaRPr>
          </a:p>
          <a:p>
            <a:endParaRPr lang="ru-RU" sz="1200" dirty="0">
              <a:latin typeface="Golos Text" panose="020B0503020202020204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77193A-6E3B-4291-8DC2-14D5981D0C4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5189" r="5189"/>
          <a:stretch>
            <a:fillRect/>
          </a:stretch>
        </p:blipFill>
        <p:spPr>
          <a:xfrm>
            <a:off x="264816" y="3983287"/>
            <a:ext cx="1357642" cy="1009368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20AD2A-68E6-412F-8E76-77A6DCD81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0787" y="3713053"/>
            <a:ext cx="453617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los Text" panose="020B0503020202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" panose="020B0503020202020204"/>
              </a:rPr>
              <a:t>Среднее время обслуживания каждого официанта или повара.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" panose="020B0503020202020204"/>
              </a:rPr>
              <a:t>Интенсивность потока клиентов (</a:t>
            </a:r>
            <a:r>
              <a:rPr lang="ru-RU" altLang="ru-RU" sz="1200" dirty="0">
                <a:latin typeface="Golos Text" panose="020B0503020202020204"/>
              </a:rPr>
              <a:t>с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" panose="020B0503020202020204"/>
              </a:rPr>
              <a:t>корость появления клиентов). </a:t>
            </a:r>
          </a:p>
        </p:txBody>
      </p:sp>
    </p:spTree>
    <p:extLst>
      <p:ext uri="{BB962C8B-B14F-4D97-AF65-F5344CB8AC3E}">
        <p14:creationId xmlns:p14="http://schemas.microsoft.com/office/powerpoint/2010/main" val="3160398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09DBE253-C270-4886-AAD2-622428CC6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9292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Интерпретация результатов 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9F7EF953-8A79-4951-B0DC-E4B000D05B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8618" y="1197656"/>
            <a:ext cx="7793831" cy="3467213"/>
          </a:xfrm>
        </p:spPr>
        <p:txBody>
          <a:bodyPr>
            <a:noAutofit/>
          </a:bodyPr>
          <a:lstStyle/>
          <a:p>
            <a:r>
              <a:rPr lang="ru-RU" sz="1600" dirty="0"/>
              <a:t>Какие ограничения или допущения модели могут повлиять на точность результатов?</a:t>
            </a:r>
          </a:p>
          <a:p>
            <a:endParaRPr lang="ru-RU" sz="1100" dirty="0"/>
          </a:p>
          <a:p>
            <a:r>
              <a:rPr lang="ru-RU" sz="1200" dirty="0"/>
              <a:t>1) Упрощения и абстракции: были допущены для упрощения вычислений. Например, были проигнорированы некоторые факторы, такие как: особенности работы персонала, уровень удовлетворенности клиентов, расчет некоторых «производственных» задержек и </a:t>
            </a:r>
            <a:r>
              <a:rPr lang="ru-RU" sz="1200" dirty="0" err="1"/>
              <a:t>тд</a:t>
            </a:r>
            <a:r>
              <a:rPr lang="ru-RU" sz="1200" dirty="0"/>
              <a:t>. Это могло привести к снижению точности в случае, так как эти упрощения не соответствуют действительности.</a:t>
            </a:r>
          </a:p>
          <a:p>
            <a:r>
              <a:rPr lang="ru-RU" sz="1200" dirty="0"/>
              <a:t>2) Моделирование работы персонала: модель допускает, что каждый сотрудник работает одинаково эффективно, что не всегда правда в реальной жизни. Например, опытные официанты могут обслуживать больше клиентов за единицу времени, чем новички, но это не учтено в модели. Идет эффективное распределение сотрудников, основанное только на их загруженности и кол-ве посетителей.</a:t>
            </a:r>
          </a:p>
          <a:p>
            <a:r>
              <a:rPr lang="ru-RU" sz="1200" dirty="0"/>
              <a:t>3) Пиковые нагрузки: в модели пиковые часы всегда однотипны (не отражены колебания спроса в разные дни недели</a:t>
            </a:r>
            <a:r>
              <a:rPr lang="en-US" sz="1200" dirty="0"/>
              <a:t>/</a:t>
            </a:r>
            <a:r>
              <a:rPr lang="ru-RU" sz="1200" dirty="0"/>
              <a:t>праздники и </a:t>
            </a:r>
            <a:r>
              <a:rPr lang="ru-RU" sz="1200" dirty="0" err="1"/>
              <a:t>тд</a:t>
            </a:r>
            <a:r>
              <a:rPr lang="ru-RU" sz="1200" dirty="0"/>
              <a:t>. Это может привести к недостаточной точности прогноза в таких случаях.</a:t>
            </a:r>
          </a:p>
          <a:p>
            <a:r>
              <a:rPr lang="ru-RU" sz="1200" dirty="0"/>
              <a:t>4) Ограничения на пропускную способность: модель не максимально реалистично оценивает зависимость от ресурсов (число столиков, скорость обслуживания и т. п.), так как учитывается лишь поток клиентов и кол-во сотрудников с их загруженностью. Это может привести к завышению ожиданий по количеству обслуженных клиентов.</a:t>
            </a:r>
          </a:p>
          <a:p>
            <a:endParaRPr lang="ru-RU" sz="1200" dirty="0"/>
          </a:p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3679641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18E8CCE-9BB4-4476-A459-40044D8C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Интерпретация результатов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F759AE-23D4-4B33-A121-574B876715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1469" y="1040162"/>
            <a:ext cx="8236744" cy="3388963"/>
          </a:xfrm>
        </p:spPr>
        <p:txBody>
          <a:bodyPr>
            <a:normAutofit/>
          </a:bodyPr>
          <a:lstStyle/>
          <a:p>
            <a:r>
              <a:rPr lang="ru-RU" sz="1600" dirty="0"/>
              <a:t>Какие рекомендации можно дать для улучшения системы на основе результатов моделирования?</a:t>
            </a:r>
          </a:p>
          <a:p>
            <a:endParaRPr lang="ru-RU" sz="1200" dirty="0"/>
          </a:p>
          <a:p>
            <a:r>
              <a:rPr lang="ru-RU" sz="1200" dirty="0"/>
              <a:t>1) Уточнение модели: поскольку модель использует упрощения, вероятно стоит их устранить или уточнить для того чтобы повысить её реалистичность.</a:t>
            </a:r>
          </a:p>
          <a:p>
            <a:r>
              <a:rPr lang="ru-RU" sz="1200" dirty="0"/>
              <a:t>2) Валидация и тестирование на новых данных: улучшенную модели полезно протестировать на новых, независимых данных. Это поможет проверить, насколько модель способна предсказать результаты в других условиях.</a:t>
            </a:r>
          </a:p>
          <a:p>
            <a:r>
              <a:rPr lang="ru-RU" sz="1200" dirty="0"/>
              <a:t>3) Учёт индивидуальных характеристик работников: модель можно улучшить, введя переменные, отражающие различия в производительности сотрудников (например, опыт или уровень квалификации). Это позволит точнее предсказать время обслуживания.</a:t>
            </a:r>
          </a:p>
          <a:p>
            <a:r>
              <a:rPr lang="ru-RU" sz="1200" dirty="0"/>
              <a:t>4) Стоит учесть возможности для интеграции с системами прогнозирования и машинного обучения, которые смогут оптимизировать процесс и приблизить его к реальному.</a:t>
            </a:r>
          </a:p>
          <a:p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069502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B9D2723-5805-4D81-8683-5FE0C0DD44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614823"/>
            <a:ext cx="3635830" cy="1573671"/>
          </a:xfrm>
        </p:spPr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Интенсивность потока клиентов</a:t>
            </a:r>
            <a:r>
              <a:rPr lang="ru-RU" dirty="0"/>
              <a:t>: количество клиентов, приходящих за единицу времени.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Количество ресурсов</a:t>
            </a:r>
            <a:r>
              <a:rPr lang="ru-RU" dirty="0"/>
              <a:t>: повара, официанты.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Среднее время готовки блюд.</a:t>
            </a: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Среднее время обслуживания</a:t>
            </a:r>
            <a:r>
              <a:rPr lang="ru-RU" dirty="0"/>
              <a:t> - то, что как раз реализовано с помощью распределений.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ED0015-3D44-4CCF-B0E6-0DEC18BCD5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Входные параметры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4F7344C-8539-4D2A-B204-94F608AA68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0171" y="2699201"/>
            <a:ext cx="3635830" cy="1573671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1200" b="1" dirty="0"/>
              <a:t>Среднее время ожидания</a:t>
            </a:r>
            <a:r>
              <a:rPr lang="ru-RU" sz="1200" dirty="0"/>
              <a:t> — среднее время, которое клиент проводит в ожидании (всего и на отдельных этапах).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b="1" dirty="0"/>
              <a:t>Количество обслуженных клиентов</a:t>
            </a:r>
            <a:r>
              <a:rPr lang="ru-RU" sz="1200" dirty="0"/>
              <a:t> — количество клиентов, которых обслужил ресторан за определенное время.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b="1" dirty="0"/>
              <a:t>Загрузка ресурсов</a:t>
            </a:r>
            <a:r>
              <a:rPr lang="ru-RU" sz="1200" dirty="0"/>
              <a:t> — сколько времени повара и официанты были заняты в процессе обслуживания. Как на скорость их работы влияет сильная загруженность ресторана.</a:t>
            </a:r>
          </a:p>
          <a:p>
            <a:endParaRPr lang="ru-RU" sz="12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A7A2C949-36F3-4152-9354-ADB6A46CCB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Выходные параметры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Концептуальная модель</a:t>
            </a: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8B688C82-36A7-4DA0-BD13-80C768B6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Итого:</a:t>
            </a:r>
          </a:p>
        </p:txBody>
      </p:sp>
      <p:pic>
        <p:nvPicPr>
          <p:cNvPr id="16" name="Объект 15">
            <a:extLst>
              <a:ext uri="{FF2B5EF4-FFF2-40B4-BE49-F238E27FC236}">
                <a16:creationId xmlns:a16="http://schemas.microsoft.com/office/drawing/2014/main" id="{2410D295-BFF7-4BF9-9104-48B65A7696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50194" y="1694656"/>
            <a:ext cx="2193131" cy="2193131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1ED440-BE11-497F-96A2-E541668635D3}"/>
              </a:ext>
            </a:extLst>
          </p:cNvPr>
          <p:cNvSpPr txBox="1"/>
          <p:nvPr/>
        </p:nvSpPr>
        <p:spPr>
          <a:xfrm>
            <a:off x="4007644" y="2678906"/>
            <a:ext cx="4364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olos Text" panose="020B0503020202020204"/>
              </a:rPr>
              <a:t>, но еще есть что доработать</a:t>
            </a:r>
          </a:p>
        </p:txBody>
      </p:sp>
    </p:spTree>
    <p:extLst>
      <p:ext uri="{BB962C8B-B14F-4D97-AF65-F5344CB8AC3E}">
        <p14:creationId xmlns:p14="http://schemas.microsoft.com/office/powerpoint/2010/main" val="2935888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6880123" y="446876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Ваши контакты</a:t>
            </a: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693690B-DF9A-4AB0-897D-DB441C41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78442"/>
            <a:ext cx="6291943" cy="527284"/>
          </a:xfrm>
        </p:spPr>
        <p:txBody>
          <a:bodyPr>
            <a:normAutofit fontScale="90000"/>
          </a:bodyPr>
          <a:lstStyle/>
          <a:p>
            <a:r>
              <a:rPr lang="ru-RU" b="1" dirty="0">
                <a:effectLst/>
              </a:rPr>
              <a:t>Алгоритмический способ описания функции системы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EEDA4BAE-AD03-4413-8F1E-BB7CFCF8DC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43539" y="1014413"/>
            <a:ext cx="3100386" cy="3657599"/>
          </a:xfrm>
        </p:spPr>
        <p:txBody>
          <a:bodyPr>
            <a:normAutofit lnSpcReduction="10000"/>
          </a:bodyPr>
          <a:lstStyle/>
          <a:p>
            <a:r>
              <a:rPr lang="ru-RU" b="1" i="1" dirty="0"/>
              <a:t>“Процесс обслуживания клиентов”</a:t>
            </a:r>
          </a:p>
          <a:p>
            <a:pPr>
              <a:buFont typeface="+mj-lt"/>
              <a:buAutoNum type="arabicPeriod"/>
            </a:pPr>
            <a:r>
              <a:rPr lang="ru-RU" dirty="0"/>
              <a:t>Клиент заходит в ресторан и ожидает свободного места.</a:t>
            </a:r>
          </a:p>
          <a:p>
            <a:pPr>
              <a:buFont typeface="+mj-lt"/>
              <a:buAutoNum type="arabicPeriod"/>
            </a:pPr>
            <a:r>
              <a:rPr lang="ru-RU" dirty="0"/>
              <a:t>Официант проводит клиента к столу.</a:t>
            </a:r>
          </a:p>
          <a:p>
            <a:pPr>
              <a:buFont typeface="+mj-lt"/>
              <a:buAutoNum type="arabicPeriod"/>
            </a:pPr>
            <a:r>
              <a:rPr lang="ru-RU" dirty="0"/>
              <a:t>Клиент изучает меню и делает заказ.</a:t>
            </a:r>
          </a:p>
          <a:p>
            <a:pPr>
              <a:buFont typeface="+mj-lt"/>
              <a:buAutoNum type="arabicPeriod"/>
            </a:pPr>
            <a:r>
              <a:rPr lang="ru-RU" dirty="0"/>
              <a:t>Официант принимает заказ и передает его на кухню.</a:t>
            </a:r>
          </a:p>
          <a:p>
            <a:pPr>
              <a:buFont typeface="+mj-lt"/>
              <a:buAutoNum type="arabicPeriod"/>
            </a:pPr>
            <a:r>
              <a:rPr lang="ru-RU" dirty="0"/>
              <a:t>Кухня готовит блюда, время приготовления зависит от типа блюда.</a:t>
            </a:r>
          </a:p>
          <a:p>
            <a:pPr>
              <a:buFont typeface="+mj-lt"/>
              <a:buAutoNum type="arabicPeriod"/>
            </a:pPr>
            <a:r>
              <a:rPr lang="ru-RU" dirty="0"/>
              <a:t>Официант получает готовые блюда от кухни и приносит их клиенту.</a:t>
            </a:r>
          </a:p>
          <a:p>
            <a:pPr>
              <a:buFont typeface="+mj-lt"/>
              <a:buAutoNum type="arabicPeriod"/>
            </a:pPr>
            <a:r>
              <a:rPr lang="ru-RU" dirty="0"/>
              <a:t>Во время принятия пищи клиент может заказать дополнительные блюда или напитки.</a:t>
            </a:r>
          </a:p>
          <a:p>
            <a:pPr>
              <a:buFont typeface="+mj-lt"/>
              <a:buAutoNum type="arabicPeriod"/>
            </a:pPr>
            <a:r>
              <a:rPr lang="ru-RU" dirty="0"/>
              <a:t>После завершения еды клиент запрашивает счет.</a:t>
            </a:r>
          </a:p>
          <a:p>
            <a:pPr>
              <a:buFont typeface="+mj-lt"/>
              <a:buAutoNum type="arabicPeriod"/>
            </a:pPr>
            <a:r>
              <a:rPr lang="ru-RU" dirty="0"/>
              <a:t>Официант выдает счет, клиент оплачивает его.</a:t>
            </a:r>
          </a:p>
          <a:p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4812A69-8810-4F8D-A2D3-D5B72D921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67" y="1542284"/>
            <a:ext cx="4130833" cy="26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3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0A7DECA-E20F-4021-AE9D-617ED5A99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4334"/>
            <a:ext cx="6529387" cy="481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60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6F859C8-A363-4DA1-9BFB-F8B83B0E5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92136"/>
            <a:ext cx="6291943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Верификация модели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04601C-83D5-4843-AFBB-931C528D8E89}"/>
              </a:ext>
            </a:extLst>
          </p:cNvPr>
          <p:cNvSpPr txBox="1"/>
          <p:nvPr/>
        </p:nvSpPr>
        <p:spPr>
          <a:xfrm>
            <a:off x="225266" y="798932"/>
            <a:ext cx="463629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Golos Text DemiBold" panose="020B0703020202020204"/>
              </a:rPr>
              <a:t>1) Безошибочное выполнение модели:</a:t>
            </a:r>
            <a:endParaRPr kumimoji="0" lang="ru-RU" altLang="ru-RU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los Text DemiBold" panose="020B0703020202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 DemiBold" panose="020B0703020202020204"/>
              </a:rPr>
              <a:t>Проводился запуск модели с небольшим числом клиентов, чтобы убедиться, что все компоненты (официанты, повара, клиенты) корректно обрабатывают данные.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 DemiBold" panose="020B0703020202020204"/>
              </a:rPr>
              <a:t>Программа проверялась,  на то, что нигде не зацикливается и завершает выполнение после обслуживания всех клиентов.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1100" dirty="0">
                <a:latin typeface="Golos Text DemiBold" panose="020B0703020202020204"/>
              </a:rPr>
              <a:t>С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 DemiBold" panose="020B0703020202020204"/>
              </a:rPr>
              <a:t> помощью Python-профайлеров проверялись утечки памяти или другие проблемы с производительностью, которые могли возникнуть из-за большого объема данных. Например: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ru-RU" altLang="ru-RU" sz="1100" dirty="0">
              <a:latin typeface="Golos Text DemiBold" panose="020B0703020202020204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#Использование </a:t>
            </a:r>
            <a:r>
              <a:rPr lang="ru-RU" sz="9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cProfile</a:t>
            </a:r>
            <a:r>
              <a:rPr lang="ru-RU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для профилирования производительности</a:t>
            </a:r>
            <a:endParaRPr lang="ru-RU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#Использование </a:t>
            </a:r>
            <a:r>
              <a:rPr lang="ru-RU" sz="9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tracemalloc</a:t>
            </a:r>
            <a:r>
              <a:rPr lang="ru-RU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 для отслеживания утечек памяти</a:t>
            </a:r>
            <a:endParaRPr lang="ru-RU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sz="11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los Text DemiBold" panose="020B0703020202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los Text DemiBold" panose="020B0703020202020204"/>
            </a:endParaRPr>
          </a:p>
          <a:p>
            <a:pPr marL="342900" indent="-342900">
              <a:buAutoNum type="arabicParenR"/>
            </a:pPr>
            <a:endParaRPr lang="ru-RU" sz="1100" dirty="0">
              <a:latin typeface="Golos Text DemiBold" panose="020B0703020202020204"/>
            </a:endParaRPr>
          </a:p>
          <a:p>
            <a:endParaRPr lang="ru-RU" sz="1100" dirty="0">
              <a:latin typeface="Golos Text DemiBold" panose="020B07030202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FEF587-10D0-4002-99FF-CC6FE811031E}"/>
              </a:ext>
            </a:extLst>
          </p:cNvPr>
          <p:cNvSpPr txBox="1"/>
          <p:nvPr/>
        </p:nvSpPr>
        <p:spPr>
          <a:xfrm>
            <a:off x="5333047" y="991617"/>
            <a:ext cx="341090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Golos Text DemiBold" panose="020B0703020202020204"/>
              </a:rPr>
              <a:t>2) Корректность входных данных:</a:t>
            </a:r>
            <a:endParaRPr kumimoji="0" lang="ru-RU" altLang="ru-RU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los Text DemiBold" panose="020B0703020202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1100" dirty="0">
                <a:latin typeface="Golos Text DemiBold" panose="020B0703020202020204"/>
              </a:rPr>
              <a:t>Д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 DemiBold" panose="020B0703020202020204"/>
              </a:rPr>
              <a:t>ля каждого клиента случайным образом генерируются корректные заказы и все данные правильно передаются между объектами.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ru-RU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los Text DemiBold" panose="020B0703020202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ru-RU" sz="1100" dirty="0">
              <a:latin typeface="Golos Text DemiBold" panose="020B0703020202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los Text DemiBold" panose="020B0703020202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los Text DemiBold" panose="020B0703020202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1100" dirty="0">
                <a:latin typeface="Golos Text DemiBold" panose="020B0703020202020204"/>
              </a:rPr>
              <a:t>Д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 DemiBold" panose="020B0703020202020204"/>
              </a:rPr>
              <a:t>анные, связанные с временем ожидания, временем обслуживания и временем готовки, соответствуют предполагаемым распределениям.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1F6DC872-7C67-4877-98B6-CEE9D61A69F0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225266" y="3657303"/>
            <a:ext cx="406812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 DemiBold" panose="020B0703020202020204"/>
              </a:rPr>
              <a:t>3) Для выходных данных: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 DemiBold" panose="020B0703020202020204"/>
              </a:rPr>
              <a:t> </a:t>
            </a:r>
            <a:r>
              <a:rPr lang="ru-RU" altLang="ru-RU" sz="1100" dirty="0">
                <a:latin typeface="Golos Text DemiBold" panose="020B0703020202020204"/>
              </a:rPr>
              <a:t>И</a:t>
            </a:r>
            <a:r>
              <a:rPr kumimoji="0" lang="ru-RU" altLang="ru-RU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 DemiBold" panose="020B0703020202020204"/>
              </a:rPr>
              <a:t>тоговая гистограмма времени ожидания клиентов имеет разумное распределение (большинство клиентов не ждали слишком долго). </a:t>
            </a:r>
            <a:r>
              <a:rPr lang="ru-RU" altLang="ru-RU" sz="1100" dirty="0">
                <a:latin typeface="Golos Text DemiBold" panose="020B0703020202020204"/>
              </a:rPr>
              <a:t>Пример гистограммы для 100 запусков: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1100" dirty="0">
                <a:latin typeface="Golos Text DemiBold" panose="020B0703020202020204"/>
              </a:rPr>
              <a:t>Сравнение результатов с «ручными» подсчетами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los Text DemiBold" panose="020B0703020202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los Text DemiBold" panose="020B0703020202020204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F92FED-D254-437B-9C05-B9EED9918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2932487"/>
            <a:ext cx="3016982" cy="56841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A8152A7-5DFF-4C80-9E09-13B87777B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029" y="1884544"/>
            <a:ext cx="2781490" cy="48458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0D3642A-29FE-45B7-833E-635EE8BF1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737" y="2992165"/>
            <a:ext cx="2149521" cy="159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76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>
            <a:extLst>
              <a:ext uri="{FF2B5EF4-FFF2-40B4-BE49-F238E27FC236}">
                <a16:creationId xmlns:a16="http://schemas.microsoft.com/office/drawing/2014/main" id="{EB549E82-1969-4E3D-9C4B-96498E4AA9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267" y="1631999"/>
            <a:ext cx="3863977" cy="1253063"/>
          </a:xfrm>
        </p:spPr>
        <p:txBody>
          <a:bodyPr>
            <a:noAutofit/>
          </a:bodyPr>
          <a:lstStyle/>
          <a:p>
            <a:r>
              <a:rPr lang="ru-RU" sz="1100" b="1" dirty="0"/>
              <a:t>Цель</a:t>
            </a:r>
            <a:r>
              <a:rPr lang="ru-RU" sz="1100" dirty="0"/>
              <a:t>: Проверить работу модели в самых простых условиях.</a:t>
            </a:r>
          </a:p>
          <a:p>
            <a:r>
              <a:rPr lang="ru-RU" sz="1100" b="1" dirty="0"/>
              <a:t>Действия</a:t>
            </a:r>
            <a:r>
              <a:rPr lang="ru-RU" sz="1100" dirty="0"/>
              <a:t>:</a:t>
            </a:r>
          </a:p>
          <a:p>
            <a:r>
              <a:rPr lang="ru-RU" sz="1100" dirty="0"/>
              <a:t>Ожидаемый результат: все процессы выполняются в последовательности без ошибок, и клиент обслуживается с разумным временем ожидания и обслуживания.</a:t>
            </a:r>
          </a:p>
          <a:p>
            <a:endParaRPr lang="ru-RU" sz="1100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2D34E580-A1D7-44ED-97FD-5CC4F68DE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267" y="1036914"/>
            <a:ext cx="3635830" cy="595085"/>
          </a:xfrm>
        </p:spPr>
        <p:txBody>
          <a:bodyPr>
            <a:normAutofit/>
          </a:bodyPr>
          <a:lstStyle/>
          <a:p>
            <a:r>
              <a:rPr lang="ru-RU" sz="1400" b="1" dirty="0"/>
              <a:t>Сценарий 1: Минимальная нагрузка (1 клиент, 1 официант, 1 повар)</a:t>
            </a:r>
          </a:p>
          <a:p>
            <a:endParaRPr lang="ru-RU" sz="1400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8AA99507-015E-4EEF-AEB6-36DF5AEBE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56" y="284257"/>
            <a:ext cx="8036719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Тестирование модели со сценариями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E019CD-BC14-4191-B2EE-C601269EC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576" y="2805950"/>
            <a:ext cx="2305674" cy="56705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758345-3351-41A9-9033-482F86EB6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482" y="872071"/>
            <a:ext cx="3989974" cy="11920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6ED2B3-FF90-490D-BEF0-0B179DF07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461" y="2885062"/>
            <a:ext cx="2509272" cy="18243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940B69-D3BD-49B0-A2CB-49727EB30F2C}"/>
              </a:ext>
            </a:extLst>
          </p:cNvPr>
          <p:cNvSpPr txBox="1"/>
          <p:nvPr/>
        </p:nvSpPr>
        <p:spPr>
          <a:xfrm>
            <a:off x="4907758" y="2254807"/>
            <a:ext cx="3067666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50" b="0" dirty="0">
                <a:effectLst/>
                <a:latin typeface="Golos Text" panose="020B0503020202020204"/>
              </a:rPr>
              <a:t>Для заказа: "Паста": 20, "Холодный напиток": 10х2, "Горячий напиток": 10 -</a:t>
            </a:r>
            <a:r>
              <a:rPr lang="ru-RU" sz="1050" dirty="0">
                <a:latin typeface="Golos Text" panose="020B0503020202020204"/>
              </a:rPr>
              <a:t> время приготовления будет определяться по экспоненциальному закону</a:t>
            </a:r>
          </a:p>
          <a:p>
            <a:endParaRPr lang="ru-RU" sz="1050" b="0" dirty="0">
              <a:effectLst/>
              <a:latin typeface="Golos Text" panose="020B0503020202020204"/>
            </a:endParaRPr>
          </a:p>
          <a:p>
            <a:endParaRPr lang="ru-RU" sz="1050" b="0" dirty="0">
              <a:effectLst/>
              <a:latin typeface="Golos Text" panose="020B0503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AE2847-F54D-477A-9CC0-E11F9EDC124C}"/>
              </a:ext>
            </a:extLst>
          </p:cNvPr>
          <p:cNvSpPr txBox="1"/>
          <p:nvPr/>
        </p:nvSpPr>
        <p:spPr>
          <a:xfrm>
            <a:off x="372267" y="3782994"/>
            <a:ext cx="3421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dirty="0">
                <a:highlight>
                  <a:srgbClr val="C0C0C0"/>
                </a:highlight>
                <a:latin typeface="Golos Text" panose="020B0503020202020204"/>
              </a:rPr>
              <a:t>*можно было бы провести ручные расчеты, если бы время приготовления блюда рассчитывалось по уже имеющимся данным, а не распределением, которое определяется в зависимости от сложности блюда</a:t>
            </a:r>
          </a:p>
        </p:txBody>
      </p:sp>
    </p:spTree>
    <p:extLst>
      <p:ext uri="{BB962C8B-B14F-4D97-AF65-F5344CB8AC3E}">
        <p14:creationId xmlns:p14="http://schemas.microsoft.com/office/powerpoint/2010/main" val="1043540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>
            <a:extLst>
              <a:ext uri="{FF2B5EF4-FFF2-40B4-BE49-F238E27FC236}">
                <a16:creationId xmlns:a16="http://schemas.microsoft.com/office/drawing/2014/main" id="{EB549E82-1969-4E3D-9C4B-96498E4AA9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266" y="1549399"/>
            <a:ext cx="3849689" cy="1901032"/>
          </a:xfrm>
        </p:spPr>
        <p:txBody>
          <a:bodyPr>
            <a:noAutofit/>
          </a:bodyPr>
          <a:lstStyle/>
          <a:p>
            <a:r>
              <a:rPr lang="ru-RU" sz="1100" b="1" dirty="0"/>
              <a:t>Цель</a:t>
            </a:r>
            <a:r>
              <a:rPr lang="ru-RU" sz="1100" dirty="0"/>
              <a:t>: Проверить правильность обработки нескольких клиентов.</a:t>
            </a:r>
          </a:p>
          <a:p>
            <a:r>
              <a:rPr lang="ru-RU" sz="1100" b="1" dirty="0"/>
              <a:t>Действия</a:t>
            </a:r>
            <a:r>
              <a:rPr lang="ru-RU" sz="1100" dirty="0"/>
              <a:t>:</a:t>
            </a:r>
          </a:p>
          <a:p>
            <a:r>
              <a:rPr lang="ru-RU" sz="1100" dirty="0"/>
              <a:t>Ожидаемый результат: все клиенты обслуживаются по очереди, учитывая время их ожидания и время на приготовление блюд.</a:t>
            </a:r>
          </a:p>
          <a:p>
            <a:r>
              <a:rPr lang="ru-RU" sz="1100" dirty="0"/>
              <a:t>Ручные расчеты: все клиенты заказывают один и тот  же набор блюд, в идеале время готовки будет одинаковым для всех.</a:t>
            </a:r>
          </a:p>
          <a:p>
            <a:endParaRPr lang="ru-RU" sz="1100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2D34E580-A1D7-44ED-97FD-5CC4F68DE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2267" y="1029975"/>
            <a:ext cx="3321052" cy="595085"/>
          </a:xfrm>
        </p:spPr>
        <p:txBody>
          <a:bodyPr>
            <a:normAutofit/>
          </a:bodyPr>
          <a:lstStyle/>
          <a:p>
            <a:r>
              <a:rPr lang="ru-RU" sz="1400" b="1" dirty="0"/>
              <a:t>Сценарий 2: Несколько клиентов, 1 официант, 1 повар</a:t>
            </a:r>
          </a:p>
          <a:p>
            <a:endParaRPr lang="ru-RU" sz="1400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8AA99507-015E-4EEF-AEB6-36DF5AEBE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Тестирование модели со сценариями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9ACDE7-6AAD-4DE9-8AC9-2E1EF9C98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336" y="3073997"/>
            <a:ext cx="1731215" cy="44444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5B7561-8BA2-4DFB-B529-6290742F1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202" y="2417931"/>
            <a:ext cx="1946777" cy="22010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C3F3BE-05FD-4CEF-AE51-6FEBDDE75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979" y="2810837"/>
            <a:ext cx="2080123" cy="141520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D619848-FAB3-49E5-AEF4-194D4B59C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447" y="3777031"/>
            <a:ext cx="3165103" cy="10600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96829A-4ADB-4000-A65D-A392B0E8D85B}"/>
              </a:ext>
            </a:extLst>
          </p:cNvPr>
          <p:cNvSpPr txBox="1"/>
          <p:nvPr/>
        </p:nvSpPr>
        <p:spPr>
          <a:xfrm>
            <a:off x="4922047" y="1133900"/>
            <a:ext cx="315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highlight>
                  <a:srgbClr val="C0C0C0"/>
                </a:highlight>
                <a:latin typeface="Golos Text" panose="020B0503020202020204"/>
              </a:rPr>
              <a:t>Результат вышел немного иным, все-таки есть расхождение во времени готовки хоть и одинакового набора блюд, и это больше похоже на правду </a:t>
            </a:r>
          </a:p>
        </p:txBody>
      </p:sp>
    </p:spTree>
    <p:extLst>
      <p:ext uri="{BB962C8B-B14F-4D97-AF65-F5344CB8AC3E}">
        <p14:creationId xmlns:p14="http://schemas.microsoft.com/office/powerpoint/2010/main" val="767592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>
            <a:extLst>
              <a:ext uri="{FF2B5EF4-FFF2-40B4-BE49-F238E27FC236}">
                <a16:creationId xmlns:a16="http://schemas.microsoft.com/office/drawing/2014/main" id="{EB549E82-1969-4E3D-9C4B-96498E4AA9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7" y="1453674"/>
            <a:ext cx="3814763" cy="1836739"/>
          </a:xfrm>
        </p:spPr>
        <p:txBody>
          <a:bodyPr>
            <a:normAutofit fontScale="70000" lnSpcReduction="20000"/>
          </a:bodyPr>
          <a:lstStyle/>
          <a:p>
            <a:endParaRPr lang="ru-RU" b="1" dirty="0"/>
          </a:p>
          <a:p>
            <a:r>
              <a:rPr lang="ru-RU" b="1" dirty="0"/>
              <a:t>Цель</a:t>
            </a:r>
            <a:r>
              <a:rPr lang="ru-RU" dirty="0"/>
              <a:t>: Проверить работу системы с несколькими официантами и поварами.</a:t>
            </a:r>
          </a:p>
          <a:p>
            <a:r>
              <a:rPr lang="ru-RU" b="1" dirty="0"/>
              <a:t>Действия</a:t>
            </a:r>
            <a:r>
              <a:rPr lang="ru-RU" dirty="0"/>
              <a:t>:</a:t>
            </a:r>
          </a:p>
          <a:p>
            <a:r>
              <a:rPr lang="ru-RU" dirty="0"/>
              <a:t>Ожидаемый результат: официанты и повара должны работать параллельно, уменьшив общее время ожидания для клиентов.</a:t>
            </a:r>
          </a:p>
          <a:p>
            <a:r>
              <a:rPr lang="ru-RU" dirty="0"/>
              <a:t>Ручные расчеты: конкретно тут не провести, но по реализованной логике - время обслуживания и готовки каждого клиента зависит от того, как эффективно распределяются задачи между официантами и поварами.</a:t>
            </a:r>
          </a:p>
          <a:p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2D34E580-A1D7-44ED-97FD-5CC4F68DE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4034" y="1082447"/>
            <a:ext cx="3485357" cy="595085"/>
          </a:xfrm>
        </p:spPr>
        <p:txBody>
          <a:bodyPr>
            <a:noAutofit/>
          </a:bodyPr>
          <a:lstStyle/>
          <a:p>
            <a:r>
              <a:rPr lang="ru-RU" sz="1400" b="1" dirty="0"/>
              <a:t>Сценарий 3: Смешанная нагрузка (7 клиентов, 2 официанта, 2 повара)</a:t>
            </a:r>
          </a:p>
          <a:p>
            <a:endParaRPr lang="ru-RU" sz="1400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8AA99507-015E-4EEF-AEB6-36DF5AEBE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Тестирование модели со сценариями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DFC660-115B-4D20-84D6-BC469B2B2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1" y="1082447"/>
            <a:ext cx="3015012" cy="82123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356E35-F61F-4829-97FB-20EA08209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749" y="2618839"/>
            <a:ext cx="1825053" cy="1429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54240C-EF6C-4875-BD72-A3DCA254A95F}"/>
              </a:ext>
            </a:extLst>
          </p:cNvPr>
          <p:cNvSpPr txBox="1"/>
          <p:nvPr/>
        </p:nvSpPr>
        <p:spPr>
          <a:xfrm>
            <a:off x="5077154" y="2310140"/>
            <a:ext cx="1543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Golos Text" panose="020B0503020202020204"/>
              </a:rPr>
              <a:t>Для одной симуляции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083116-EC47-40F4-BFF8-F76A9B724A28}"/>
              </a:ext>
            </a:extLst>
          </p:cNvPr>
          <p:cNvSpPr txBox="1"/>
          <p:nvPr/>
        </p:nvSpPr>
        <p:spPr>
          <a:xfrm>
            <a:off x="7058025" y="2857500"/>
            <a:ext cx="14430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Golos Text" panose="020B0503020202020204"/>
              </a:rPr>
              <a:t>Для 100 симуляций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D75FCFC-35D8-4B75-86E3-60BEFE61E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952" y="3178382"/>
            <a:ext cx="1981580" cy="14628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AE5428-1AAA-4F83-BE00-758A9D8BA3FA}"/>
              </a:ext>
            </a:extLst>
          </p:cNvPr>
          <p:cNvSpPr txBox="1"/>
          <p:nvPr/>
        </p:nvSpPr>
        <p:spPr>
          <a:xfrm>
            <a:off x="276599" y="4225724"/>
            <a:ext cx="3337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highlight>
                  <a:srgbClr val="C0C0C0"/>
                </a:highlight>
                <a:latin typeface="Golos Text" panose="020B0503020202020204"/>
              </a:rPr>
              <a:t>При 100 симуляциях уже прослеживается </a:t>
            </a:r>
            <a:r>
              <a:rPr lang="ru-RU" sz="1100" b="1" i="1" dirty="0">
                <a:highlight>
                  <a:srgbClr val="C0C0C0"/>
                </a:highlight>
                <a:latin typeface="Golos Text" panose="020B0503020202020204"/>
              </a:rPr>
              <a:t>экспоненциальное распределение</a:t>
            </a:r>
            <a:r>
              <a:rPr lang="ru-RU" sz="1100" dirty="0">
                <a:highlight>
                  <a:srgbClr val="C0C0C0"/>
                </a:highlight>
                <a:latin typeface="Golos Text" panose="020B0503020202020204"/>
              </a:rPr>
              <a:t>, которое и было теоретически определено для времени ожидания клиентов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59766E-9C40-4DE3-92A0-4A5DDA13C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9823" y="3322696"/>
            <a:ext cx="2603179" cy="64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93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>
            <a:extLst>
              <a:ext uri="{FF2B5EF4-FFF2-40B4-BE49-F238E27FC236}">
                <a16:creationId xmlns:a16="http://schemas.microsoft.com/office/drawing/2014/main" id="{EB549E82-1969-4E3D-9C4B-96498E4AA9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0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800" b="1" dirty="0"/>
              <a:t>Цель</a:t>
            </a:r>
            <a:r>
              <a:rPr lang="ru-RU" sz="2800" dirty="0"/>
              <a:t>: Проверить производительность системы и ее способность обрабатывать более сложные сценарии.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800" b="1" dirty="0"/>
              <a:t>Действия</a:t>
            </a:r>
            <a:r>
              <a:rPr lang="ru-RU" sz="2800" dirty="0"/>
              <a:t>:</a:t>
            </a:r>
          </a:p>
          <a:p>
            <a:r>
              <a:rPr lang="ru-RU" sz="2800" dirty="0"/>
              <a:t>Ожидаемый результат: система должна правильно распределить работу между официантами и поварами, обработав 100 клиентов за разумное время.</a:t>
            </a:r>
          </a:p>
          <a:p>
            <a:r>
              <a:rPr lang="ru-RU" sz="2800" dirty="0"/>
              <a:t>Время ожидания клиентов должно быть разбросано, но при этом большинство клиентов не должны ждать слишком долго.</a:t>
            </a:r>
          </a:p>
          <a:p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2D34E580-A1D7-44ED-97FD-5CC4F68DE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11022"/>
            <a:ext cx="3192464" cy="595085"/>
          </a:xfrm>
        </p:spPr>
        <p:txBody>
          <a:bodyPr>
            <a:noAutofit/>
          </a:bodyPr>
          <a:lstStyle/>
          <a:p>
            <a:r>
              <a:rPr lang="ru-RU" sz="1400" b="1" dirty="0"/>
              <a:t>Сценарий 4: Высокая нагрузка (100 клиентов, 10 официантов, 5 поваров)</a:t>
            </a:r>
          </a:p>
          <a:p>
            <a:endParaRPr lang="ru-RU" sz="1400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8AA99507-015E-4EEF-AEB6-36DF5AEBE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Тестирование модели со сценариями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B6F919-CA2A-4A03-BFC9-5427E091A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987" y="1122743"/>
            <a:ext cx="2744862" cy="80796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EEAB8F-3CD3-487D-A81F-39B6A34D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39" y="2639451"/>
            <a:ext cx="2031147" cy="14530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EC4756-0A21-4AC0-BEED-013594007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65" y="3810157"/>
            <a:ext cx="3189242" cy="8556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8C6EB95-4EDC-469D-8754-CD3B940D9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968" y="3289376"/>
            <a:ext cx="1883266" cy="12998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29FD78-AC93-4BBD-B251-10F8056DE356}"/>
              </a:ext>
            </a:extLst>
          </p:cNvPr>
          <p:cNvSpPr txBox="1"/>
          <p:nvPr/>
        </p:nvSpPr>
        <p:spPr>
          <a:xfrm>
            <a:off x="5000173" y="2310140"/>
            <a:ext cx="50060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latin typeface="Golos Text" panose="020B0503020202020204"/>
              </a:rPr>
              <a:t>Для одной симуляции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233A41-6D45-423C-ABE4-6722B5A2745A}"/>
              </a:ext>
            </a:extLst>
          </p:cNvPr>
          <p:cNvSpPr txBox="1"/>
          <p:nvPr/>
        </p:nvSpPr>
        <p:spPr>
          <a:xfrm>
            <a:off x="7015466" y="2919539"/>
            <a:ext cx="18231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latin typeface="Golos Text" panose="020B0503020202020204"/>
              </a:rPr>
              <a:t>Для 100 симуляций</a:t>
            </a:r>
          </a:p>
        </p:txBody>
      </p:sp>
    </p:spTree>
    <p:extLst>
      <p:ext uri="{BB962C8B-B14F-4D97-AF65-F5344CB8AC3E}">
        <p14:creationId xmlns:p14="http://schemas.microsoft.com/office/powerpoint/2010/main" val="200991443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5877</TotalTime>
  <Words>2097</Words>
  <Application>Microsoft Office PowerPoint</Application>
  <PresentationFormat>Экран (16:9)</PresentationFormat>
  <Paragraphs>165</Paragraphs>
  <Slides>21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ALS Gorizont Bold Expanded</vt:lpstr>
      <vt:lpstr>Arial</vt:lpstr>
      <vt:lpstr>Calibri</vt:lpstr>
      <vt:lpstr>Courier New</vt:lpstr>
      <vt:lpstr>Golos Text</vt:lpstr>
      <vt:lpstr>Golos Text DemiBold</vt:lpstr>
      <vt:lpstr>Тема1</vt:lpstr>
      <vt:lpstr>Лабораторная работа №3 Анализ и верификация имитационной модели. Обработка результатов моделирования. </vt:lpstr>
      <vt:lpstr>Концептуальная модель</vt:lpstr>
      <vt:lpstr>Алгоритмический способ описания функции системы</vt:lpstr>
      <vt:lpstr>Презентация PowerPoint</vt:lpstr>
      <vt:lpstr>Верификация модели</vt:lpstr>
      <vt:lpstr>Тестирование модели со сценариями</vt:lpstr>
      <vt:lpstr>Тестирование модели со сценариями</vt:lpstr>
      <vt:lpstr>Тестирование модели со сценариями</vt:lpstr>
      <vt:lpstr>Тестирование модели со сценариями</vt:lpstr>
      <vt:lpstr>Специфические проверки</vt:lpstr>
      <vt:lpstr>Проверка производительности</vt:lpstr>
      <vt:lpstr>Статистическая обработка результатов</vt:lpstr>
      <vt:lpstr>Интерпретация результатов</vt:lpstr>
      <vt:lpstr>Интерпретация результатов, выводы</vt:lpstr>
      <vt:lpstr>Анализ чувствительности модели</vt:lpstr>
      <vt:lpstr>Выводы о стабильности модели  </vt:lpstr>
      <vt:lpstr>Интерпретация результатов </vt:lpstr>
      <vt:lpstr>Интерпретация результатов </vt:lpstr>
      <vt:lpstr>Интерпретация результатов </vt:lpstr>
      <vt:lpstr>Итого: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Анастасия Авсюкевич</cp:lastModifiedBy>
  <cp:revision>178</cp:revision>
  <dcterms:created xsi:type="dcterms:W3CDTF">2014-06-27T12:30:22Z</dcterms:created>
  <dcterms:modified xsi:type="dcterms:W3CDTF">2025-03-16T14:01:02Z</dcterms:modified>
</cp:coreProperties>
</file>